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9144000"/>
  <p:notesSz cx="6858000" cy="9144000"/>
  <p:embeddedFontLst>
    <p:embeddedFont>
      <p:font typeface="Corsiva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Corsiva-bold.fntdata"/><Relationship Id="rId23" Type="http://schemas.openxmlformats.org/officeDocument/2006/relationships/font" Target="fonts/Corsiva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Corsiva-boldItalic.fntdata"/><Relationship Id="rId25" Type="http://schemas.openxmlformats.org/officeDocument/2006/relationships/font" Target="fonts/Corsiv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5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1" name="Google Shape;31;p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" name="Google Shape;37;p6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8" name="Google Shape;38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8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8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9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CFF99"/>
            </a:gs>
            <a:gs pos="97999">
              <a:srgbClr val="FFFF99"/>
            </a:gs>
            <a:gs pos="99000">
              <a:srgbClr val="CCFF99"/>
            </a:gs>
            <a:gs pos="100000">
              <a:srgbClr val="EBF6F7"/>
            </a:gs>
          </a:gsLst>
          <a:lin ang="5400000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-3175" y="1989137"/>
            <a:ext cx="9144000" cy="1508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4600"/>
              <a:buFont typeface="Corsiva"/>
              <a:buNone/>
            </a:pPr>
            <a:r>
              <a:rPr b="1" i="0" lang="en-US" sz="4600" u="none" cap="none" strike="noStrike">
                <a:solidFill>
                  <a:srgbClr val="009900"/>
                </a:solidFill>
                <a:latin typeface="Corsiva"/>
                <a:ea typeface="Corsiva"/>
                <a:cs typeface="Corsiva"/>
                <a:sym typeface="Corsiva"/>
              </a:rPr>
              <a:t>История появления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900"/>
              </a:buClr>
              <a:buSzPts val="4600"/>
              <a:buFont typeface="Corsiva"/>
              <a:buNone/>
            </a:pPr>
            <a:r>
              <a:rPr b="1" i="0" lang="en-US" sz="4600" u="none" cap="none" strike="noStrike">
                <a:solidFill>
                  <a:srgbClr val="009900"/>
                </a:solidFill>
                <a:latin typeface="Corsiva"/>
                <a:ea typeface="Corsiva"/>
                <a:cs typeface="Corsiva"/>
                <a:sym typeface="Corsiva"/>
              </a:rPr>
              <a:t>правил дорожного движения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/>
          <p:nvPr/>
        </p:nvSpPr>
        <p:spPr>
          <a:xfrm>
            <a:off x="215900" y="188912"/>
            <a:ext cx="8785225" cy="8302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Было время, когда по улицам и дорогам ездили лишь всадники верхом на лошадях, колесницы и конные повозки.</a:t>
            </a:r>
            <a:endParaRPr/>
          </a:p>
        </p:txBody>
      </p:sp>
      <p:sp>
        <p:nvSpPr>
          <p:cNvPr id="90" name="Google Shape;90;p14"/>
          <p:cNvSpPr txBox="1"/>
          <p:nvPr/>
        </p:nvSpPr>
        <p:spPr>
          <a:xfrm>
            <a:off x="215900" y="6092825"/>
            <a:ext cx="8785225" cy="4619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Их можно считать первыми транспортными средствами.</a:t>
            </a:r>
            <a:endParaRPr/>
          </a:p>
        </p:txBody>
      </p:sp>
      <p:pic>
        <p:nvPicPr>
          <p:cNvPr id="91" name="Google Shape;9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5875" y="1225550"/>
            <a:ext cx="4319587" cy="4721225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/>
        </p:nvSpPr>
        <p:spPr>
          <a:xfrm>
            <a:off x="215900" y="188912"/>
            <a:ext cx="8785225" cy="8302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Ездили они, не соблюдая никаких правил, и поэтому нередко сталкивались друг с другом.</a:t>
            </a:r>
            <a:endParaRPr/>
          </a:p>
        </p:txBody>
      </p:sp>
      <p:pic>
        <p:nvPicPr>
          <p:cNvPr descr="https://avatars.mds.yandex.net/get-pdb/1979207/f9159ddf-05c2-4854-bdee-a14166bc915b/s1200" id="97" name="Google Shape;9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5825" y="1268412"/>
            <a:ext cx="4905375" cy="5232400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/>
        </p:nvSpPr>
        <p:spPr>
          <a:xfrm>
            <a:off x="215900" y="188912"/>
            <a:ext cx="8785225" cy="8302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Улицы городов в те времена обычно были узкими, а дороги извилистыми и ухабистыми.</a:t>
            </a:r>
            <a:endParaRPr/>
          </a:p>
        </p:txBody>
      </p:sp>
      <p:pic>
        <p:nvPicPr>
          <p:cNvPr descr="https://avatars.mds.yandex.net/get-zen_doc/175604/pub_5c1a35f22c117100aea00c22_5c1a3608ea7bd400aa320a1e/scale_1200" id="103" name="Google Shape;10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675" y="1341437"/>
            <a:ext cx="7305675" cy="5057775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 txBox="1"/>
          <p:nvPr/>
        </p:nvSpPr>
        <p:spPr>
          <a:xfrm>
            <a:off x="215900" y="188912"/>
            <a:ext cx="8785225" cy="1200150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Стало ясно, что нужно упорядочить движение по улицам и дорогам, т.е. изобрести правила, которые сделали бы движение по ним удобным и безопасным.</a:t>
            </a:r>
            <a:endParaRPr/>
          </a:p>
        </p:txBody>
      </p:sp>
      <p:pic>
        <p:nvPicPr>
          <p:cNvPr id="109" name="Google Shape;10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1312" y="2060575"/>
            <a:ext cx="8534400" cy="4306887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/>
        </p:nvSpPr>
        <p:spPr>
          <a:xfrm>
            <a:off x="215900" y="188912"/>
            <a:ext cx="8785225" cy="8302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Первые правила дорожного движения появились более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2000 лет 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назад, ещё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при Юлии Цезаре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15" name="Google Shape;115;p18"/>
          <p:cNvSpPr txBox="1"/>
          <p:nvPr/>
        </p:nvSpPr>
        <p:spPr>
          <a:xfrm>
            <a:off x="215900" y="6092825"/>
            <a:ext cx="8785225" cy="4619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Они помогали регулировать движение по улицам городов.</a:t>
            </a:r>
            <a:endParaRPr/>
          </a:p>
        </p:txBody>
      </p:sp>
      <p:pic>
        <p:nvPicPr>
          <p:cNvPr id="116" name="Google Shape;116;p18"/>
          <p:cNvPicPr preferRelativeResize="0"/>
          <p:nvPr/>
        </p:nvPicPr>
        <p:blipFill rotWithShape="1">
          <a:blip r:embed="rId3">
            <a:alphaModFix/>
          </a:blip>
          <a:srcRect b="0" l="15350" r="14561" t="37399"/>
          <a:stretch/>
        </p:blipFill>
        <p:spPr>
          <a:xfrm>
            <a:off x="1404937" y="1412875"/>
            <a:ext cx="6407150" cy="4294187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/>
          <p:nvPr/>
        </p:nvSpPr>
        <p:spPr>
          <a:xfrm>
            <a:off x="215900" y="188912"/>
            <a:ext cx="8785225" cy="4619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Некоторые из этих правил дошли до наших дней. </a:t>
            </a:r>
            <a:endParaRPr/>
          </a:p>
        </p:txBody>
      </p:sp>
      <p:sp>
        <p:nvSpPr>
          <p:cNvPr id="122" name="Google Shape;122;p19"/>
          <p:cNvSpPr txBox="1"/>
          <p:nvPr/>
        </p:nvSpPr>
        <p:spPr>
          <a:xfrm>
            <a:off x="215900" y="5805487"/>
            <a:ext cx="8785225" cy="8302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Например, уже в те времена на многих улицах было разрешено только одностороннее движение.</a:t>
            </a:r>
            <a:endParaRPr/>
          </a:p>
        </p:txBody>
      </p:sp>
      <p:pic>
        <p:nvPicPr>
          <p:cNvPr id="123" name="Google Shape;12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6375" y="836612"/>
            <a:ext cx="6354762" cy="4735512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/>
          <p:nvPr/>
        </p:nvSpPr>
        <p:spPr>
          <a:xfrm>
            <a:off x="215900" y="188912"/>
            <a:ext cx="8785225" cy="8302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России дорожное движение регулировалось царскими указами.</a:t>
            </a:r>
            <a:endParaRPr/>
          </a:p>
        </p:txBody>
      </p:sp>
      <p:sp>
        <p:nvSpPr>
          <p:cNvPr id="129" name="Google Shape;129;p20"/>
          <p:cNvSpPr txBox="1"/>
          <p:nvPr/>
        </p:nvSpPr>
        <p:spPr>
          <a:xfrm>
            <a:off x="215900" y="1916112"/>
            <a:ext cx="3924300" cy="3786187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указе императрицы Анны Иоановны от 1730 года говорилось: </a:t>
            </a:r>
            <a:r>
              <a:rPr b="0" i="0" lang="en-US" sz="2400" u="none" cap="none" strike="noStrike">
                <a:solidFill>
                  <a:srgbClr val="C00000"/>
                </a:solidFill>
                <a:latin typeface="Corsiva"/>
                <a:ea typeface="Corsiva"/>
                <a:cs typeface="Corsiva"/>
                <a:sym typeface="Corsiva"/>
              </a:rPr>
              <a:t>«Извозчикам и прочим всяких чинов людям ездить, имея лошадей в упряжи, со всяким опасением и осторожностью, смирно. А тех, кто не будет соблюдать сих правил, - бить кнутом и ссылать на каторгу».</a:t>
            </a:r>
            <a:endParaRPr/>
          </a:p>
        </p:txBody>
      </p:sp>
      <p:pic>
        <p:nvPicPr>
          <p:cNvPr id="130" name="Google Shape;13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27537" y="1171575"/>
            <a:ext cx="4425950" cy="5535612"/>
          </a:xfrm>
          <a:prstGeom prst="rect">
            <a:avLst/>
          </a:prstGeom>
          <a:noFill/>
          <a:ln cap="flat" cmpd="sng" w="9525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/>
        </p:nvSpPr>
        <p:spPr>
          <a:xfrm>
            <a:off x="5292725" y="2205037"/>
            <a:ext cx="3600450" cy="1938337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указе императрицы Екатерины II сказано: </a:t>
            </a:r>
            <a:r>
              <a:rPr b="0" i="0" lang="en-US" sz="2400" u="none" cap="none" strike="noStrike">
                <a:solidFill>
                  <a:srgbClr val="C00000"/>
                </a:solidFill>
                <a:latin typeface="Corsiva"/>
                <a:ea typeface="Corsiva"/>
                <a:cs typeface="Corsiva"/>
                <a:sym typeface="Corsiva"/>
              </a:rPr>
              <a:t>«На улицах ямщикам ни в коем разе не кричать, не свистеть, не звенеть и не бренчать».</a:t>
            </a:r>
            <a:endParaRPr/>
          </a:p>
        </p:txBody>
      </p:sp>
      <p:pic>
        <p:nvPicPr>
          <p:cNvPr id="136" name="Google Shape;13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476250"/>
            <a:ext cx="4770437" cy="6021387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/>
        </p:nvSpPr>
        <p:spPr>
          <a:xfrm>
            <a:off x="342900" y="188912"/>
            <a:ext cx="8531225" cy="8302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конце XVIII века появились первые «самодвижущиеся повозки» – автомобили.</a:t>
            </a:r>
            <a:endParaRPr/>
          </a:p>
        </p:txBody>
      </p:sp>
      <p:sp>
        <p:nvSpPr>
          <p:cNvPr id="142" name="Google Shape;142;p22"/>
          <p:cNvSpPr txBox="1"/>
          <p:nvPr/>
        </p:nvSpPr>
        <p:spPr>
          <a:xfrm>
            <a:off x="215900" y="5661025"/>
            <a:ext cx="8785225" cy="831850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Ездили они очень медленно и вызывали у многих критику и насмешки.</a:t>
            </a:r>
            <a:endParaRPr/>
          </a:p>
        </p:txBody>
      </p:sp>
      <p:pic>
        <p:nvPicPr>
          <p:cNvPr id="143" name="Google Shape;14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850" y="1177925"/>
            <a:ext cx="8315325" cy="4324350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/>
        </p:nvSpPr>
        <p:spPr>
          <a:xfrm>
            <a:off x="215900" y="188912"/>
            <a:ext cx="8785225" cy="1200150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Например, в Англии ввели правило, по которому впереди каждого автомобиля должен был идти человек с красным флагом или фонарём и предупреждать встречные кареты и всадников.</a:t>
            </a:r>
            <a:endParaRPr/>
          </a:p>
        </p:txBody>
      </p:sp>
      <p:pic>
        <p:nvPicPr>
          <p:cNvPr id="149" name="Google Shape;14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9887" y="1557337"/>
            <a:ext cx="5937250" cy="5038725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/>
        </p:nvSpPr>
        <p:spPr>
          <a:xfrm>
            <a:off x="215900" y="188912"/>
            <a:ext cx="8785225" cy="1200150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Скорость движения не должна была превышать 3 км/ч. Кроме того, водителям запрещалось подавать предупредительные сигналы.</a:t>
            </a:r>
            <a:endParaRPr/>
          </a:p>
        </p:txBody>
      </p:sp>
      <p:pic>
        <p:nvPicPr>
          <p:cNvPr id="155" name="Google Shape;15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0525" y="1773237"/>
            <a:ext cx="8435975" cy="4610100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/>
        </p:nvSpPr>
        <p:spPr>
          <a:xfrm>
            <a:off x="215900" y="188912"/>
            <a:ext cx="8785225" cy="8302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Вот такие были правила: не свисти, не дыши и ползи как черепаха.</a:t>
            </a:r>
            <a:endParaRPr/>
          </a:p>
        </p:txBody>
      </p:sp>
      <p:pic>
        <p:nvPicPr>
          <p:cNvPr id="161" name="Google Shape;16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3187" y="1268412"/>
            <a:ext cx="6470650" cy="5386387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6"/>
          <p:cNvSpPr txBox="1"/>
          <p:nvPr/>
        </p:nvSpPr>
        <p:spPr>
          <a:xfrm>
            <a:off x="215900" y="188912"/>
            <a:ext cx="8785225" cy="8302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Но, несмотря ни на что, автомобилей становилось всё больше и больше.</a:t>
            </a:r>
            <a:endParaRPr/>
          </a:p>
        </p:txBody>
      </p:sp>
      <p:pic>
        <p:nvPicPr>
          <p:cNvPr id="167" name="Google Shape;16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8550" y="1268412"/>
            <a:ext cx="7019925" cy="5265737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7"/>
          <p:cNvSpPr txBox="1"/>
          <p:nvPr/>
        </p:nvSpPr>
        <p:spPr>
          <a:xfrm>
            <a:off x="215900" y="188912"/>
            <a:ext cx="8785225" cy="8302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1893г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во Франции появились первые правила для автомобилистов. </a:t>
            </a:r>
            <a:endParaRPr/>
          </a:p>
        </p:txBody>
      </p:sp>
      <p:sp>
        <p:nvSpPr>
          <p:cNvPr id="173" name="Google Shape;173;p27"/>
          <p:cNvSpPr txBox="1"/>
          <p:nvPr/>
        </p:nvSpPr>
        <p:spPr>
          <a:xfrm>
            <a:off x="215900" y="5805487"/>
            <a:ext cx="8785225" cy="831850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Сначала в разных странах были разные правила. Но это было очень неудобно.</a:t>
            </a:r>
            <a:endParaRPr/>
          </a:p>
        </p:txBody>
      </p:sp>
      <p:pic>
        <p:nvPicPr>
          <p:cNvPr id="174" name="Google Shape;174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5062" y="1200150"/>
            <a:ext cx="6946900" cy="4429125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8"/>
          <p:cNvSpPr txBox="1"/>
          <p:nvPr/>
        </p:nvSpPr>
        <p:spPr>
          <a:xfrm>
            <a:off x="215900" y="188912"/>
            <a:ext cx="8785225" cy="1200150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В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1909г</a:t>
            </a: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на Международной конференции в Париже была принята Конвенция по автомобильному движению, которая установила единые правила для всех стран. </a:t>
            </a:r>
            <a:endParaRPr/>
          </a:p>
        </p:txBody>
      </p:sp>
      <p:sp>
        <p:nvSpPr>
          <p:cNvPr id="180" name="Google Shape;180;p28"/>
          <p:cNvSpPr txBox="1"/>
          <p:nvPr/>
        </p:nvSpPr>
        <p:spPr>
          <a:xfrm>
            <a:off x="215900" y="5805487"/>
            <a:ext cx="8785225" cy="8302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Эта Конвенция ввела первые дорожные знаки, установила обязанности водителей и пешеходов.</a:t>
            </a:r>
            <a:endParaRPr/>
          </a:p>
        </p:txBody>
      </p:sp>
      <p:pic>
        <p:nvPicPr>
          <p:cNvPr id="181" name="Google Shape;181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7950" y="1622425"/>
            <a:ext cx="6461125" cy="3940175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 txBox="1"/>
          <p:nvPr/>
        </p:nvSpPr>
        <p:spPr>
          <a:xfrm>
            <a:off x="215900" y="188912"/>
            <a:ext cx="8785225" cy="461962"/>
          </a:xfrm>
          <a:prstGeom prst="rect">
            <a:avLst/>
          </a:prstGeom>
          <a:solidFill>
            <a:srgbClr val="FFFF99"/>
          </a:solidFill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Современным правилам дорожного движения </a:t>
            </a:r>
            <a:r>
              <a:rPr b="1" i="0" lang="en-US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более 100 лет.</a:t>
            </a:r>
            <a:endParaRPr/>
          </a:p>
        </p:txBody>
      </p:sp>
      <p:pic>
        <p:nvPicPr>
          <p:cNvPr id="187" name="Google Shape;187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04975" y="1052512"/>
            <a:ext cx="5807075" cy="5461000"/>
          </a:xfrm>
          <a:prstGeom prst="rect">
            <a:avLst/>
          </a:prstGeom>
          <a:noFill/>
          <a:ln cap="flat" cmpd="sng" w="9525">
            <a:solidFill>
              <a:srgbClr val="009900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